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</p:sldIdLst>
  <p:sldSz cy="5143500" cx="9144000"/>
  <p:notesSz cx="6858000" cy="9144000"/>
  <p:embeddedFontLst>
    <p:embeddedFont>
      <p:font typeface="Montserrat"/>
      <p:regular r:id="rId31"/>
      <p:bold r:id="rId32"/>
      <p:italic r:id="rId33"/>
      <p:boldItalic r:id="rId34"/>
    </p:embeddedFont>
    <p:embeddedFont>
      <p:font typeface="Montserrat ExtraBold"/>
      <p:bold r:id="rId35"/>
      <p:boldItalic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Author clrIdx="0" id="0" initials="" lastIdx="1" name="Jordan Sim-Smith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commentAuthors" Target="commentAuthor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Montserrat-regular.fntdata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font" Target="fonts/Montserrat-italic.fntdata"/><Relationship Id="rId10" Type="http://schemas.openxmlformats.org/officeDocument/2006/relationships/slide" Target="slides/slide4.xml"/><Relationship Id="rId32" Type="http://schemas.openxmlformats.org/officeDocument/2006/relationships/font" Target="fonts/Montserrat-bold.fntdata"/><Relationship Id="rId13" Type="http://schemas.openxmlformats.org/officeDocument/2006/relationships/slide" Target="slides/slide7.xml"/><Relationship Id="rId35" Type="http://schemas.openxmlformats.org/officeDocument/2006/relationships/font" Target="fonts/MontserratExtraBold-bold.fntdata"/><Relationship Id="rId12" Type="http://schemas.openxmlformats.org/officeDocument/2006/relationships/slide" Target="slides/slide6.xml"/><Relationship Id="rId34" Type="http://schemas.openxmlformats.org/officeDocument/2006/relationships/font" Target="fonts/Montserrat-boldItalic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36" Type="http://schemas.openxmlformats.org/officeDocument/2006/relationships/font" Target="fonts/MontserratExtraBold-boldItalic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0" idx="1" dt="2020-05-30T01:49:49.040">
    <p:pos x="6000" y="0"/>
    <p:text>I like the analogy of the human body:
HTML is the bones
CSS is the skin
JS is the muscles
could be of use if you guys are looking for an analogy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80913c95ea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80913c95ea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870ad00059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870ad00059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870ad00059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870ad00059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Instagram might have a class for Photos, and functions for uploading a photo, deleting a photo, etc...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87ba97511b_2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87ba97511b_2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870ad00059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870ad00059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USB analogy for interface and protocol.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87ba97511b_2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87ba97511b_2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87ba97511b_2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87ba97511b_2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80913c95ea_2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80913c95ea_2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870ad00059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870ad00059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80913c95ea_2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80913c95ea_2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It’s important you understand that there can be flexibility in the way web-app “systems” are architected a</a:t>
            </a:r>
            <a:r>
              <a:rPr lang="en-GB"/>
              <a:t>nd, more importantly, that the standard client/server model is not the only type of web architecture that exists in the web-app ecosystem. Some applications have hundreds of back-end “services” and many different layers and can get extremely complicated, extremely fast.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For now, understanding the simple client/server model is enough to get you on your feet.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870ad00059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870ad00059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80913c95ea_2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80913c95ea_2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 short video you can check out. It’s obviously comedic and satirical but is still deeply rooted in reality - as previously mentioned, web systems can get complicated, fast.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80913c95ea_2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80913c95ea_2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For now, understanding the simple client/server model is enough to get you on your feet. Don’t worry too much about the less trivial stuff if it wasn’t making sense, you’ll get it in time.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80913c95ea_2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80913c95ea_2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80913c95ea_2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80913c95ea_2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870ad00059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870ad00059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87ba97511b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87ba97511b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87ba97511b_2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87ba97511b_2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Basically explaining how you don’t need to distribute data to different clients, but can rather store it in a centralised location and just request it from there. Also explain: </a:t>
            </a:r>
            <a:r>
              <a:rPr lang="en-GB">
                <a:solidFill>
                  <a:schemeClr val="dk1"/>
                </a:solidFill>
              </a:rPr>
              <a:t>Allows for our applications to be </a:t>
            </a:r>
            <a:r>
              <a:rPr i="1" lang="en-GB">
                <a:solidFill>
                  <a:schemeClr val="dk1"/>
                </a:solidFill>
              </a:rPr>
              <a:t>modular, </a:t>
            </a:r>
            <a:r>
              <a:rPr lang="en-GB">
                <a:solidFill>
                  <a:schemeClr val="dk1"/>
                </a:solidFill>
              </a:rPr>
              <a:t>More degrees of freedom when it comes to testing, deployment, etc., Easier to scale</a:t>
            </a:r>
            <a:endParaRPr sz="4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870ad00059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870ad00059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87ba97511b_2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87ba97511b_2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870ad00059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870ad00059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87ba97511b_2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87ba97511b_2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87ba97511b_2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87ba97511b_2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Relationship Id="rId4" Type="http://schemas.openxmlformats.org/officeDocument/2006/relationships/image" Target="../media/image10.png"/><Relationship Id="rId5" Type="http://schemas.openxmlformats.org/officeDocument/2006/relationships/image" Target="../media/image17.png"/><Relationship Id="rId6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pokeapi.co/api/v2/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5.png"/><Relationship Id="rId4" Type="http://schemas.openxmlformats.org/officeDocument/2006/relationships/hyperlink" Target="https://www.youtube.com/watch?v=y8OnoxKotPQ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en.wikipedia.org/wiki/Hypertext_Transfer_Protocol" TargetMode="External"/><Relationship Id="rId4" Type="http://schemas.openxmlformats.org/officeDocument/2006/relationships/hyperlink" Target="https://en.wikipedia.org/wiki/Query_string" TargetMode="External"/><Relationship Id="rId5" Type="http://schemas.openxmlformats.org/officeDocument/2006/relationships/hyperlink" Target="https://www.restapitutorial.com/lessons/restquicktips.html" TargetMode="External"/><Relationship Id="rId6" Type="http://schemas.openxmlformats.org/officeDocument/2006/relationships/hyperlink" Target="https://www.youtube.com/playlist?list=PLMCXHnjXnTnvo6alSjVkgxV-VH6EPyvoX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://www.kahoot.it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6.png"/><Relationship Id="rId5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Relationship Id="rId4" Type="http://schemas.openxmlformats.org/officeDocument/2006/relationships/image" Target="../media/image4.png"/><Relationship Id="rId5" Type="http://schemas.openxmlformats.org/officeDocument/2006/relationships/image" Target="../media/image2.png"/><Relationship Id="rId6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comments" Target="../comments/comment1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close up of a logo&#10;&#10;Description automatically generated" id="54" name="Google Shape;54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01295" y="93625"/>
            <a:ext cx="2349955" cy="809594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/>
        </p:nvSpPr>
        <p:spPr>
          <a:xfrm>
            <a:off x="266750" y="2300200"/>
            <a:ext cx="5620200" cy="4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200">
                <a:solidFill>
                  <a:srgbClr val="74276C"/>
                </a:solidFill>
                <a:latin typeface="Montserrat"/>
                <a:ea typeface="Montserrat"/>
                <a:cs typeface="Montserrat"/>
                <a:sym typeface="Montserrat"/>
              </a:rPr>
              <a:t>DEVELOPERS SOCIETY</a:t>
            </a:r>
            <a:endParaRPr/>
          </a:p>
        </p:txBody>
      </p:sp>
      <p:sp>
        <p:nvSpPr>
          <p:cNvPr id="56" name="Google Shape;56;p13"/>
          <p:cNvSpPr txBox="1"/>
          <p:nvPr/>
        </p:nvSpPr>
        <p:spPr>
          <a:xfrm>
            <a:off x="266750" y="2620425"/>
            <a:ext cx="8516400" cy="9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900">
                <a:solidFill>
                  <a:srgbClr val="BE405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WEB WORKSHOP</a:t>
            </a:r>
            <a:endParaRPr sz="1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2"/>
          <p:cNvSpPr txBox="1"/>
          <p:nvPr>
            <p:ph idx="1" type="body"/>
          </p:nvPr>
        </p:nvSpPr>
        <p:spPr>
          <a:xfrm>
            <a:off x="334975" y="1158300"/>
            <a:ext cx="4714800" cy="38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We can think of the </a:t>
            </a:r>
            <a:r>
              <a:rPr b="1"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front-end</a:t>
            </a:r>
            <a:r>
              <a:rPr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like the </a:t>
            </a:r>
            <a:r>
              <a:rPr b="1"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human body</a:t>
            </a:r>
            <a:r>
              <a:rPr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:</a:t>
            </a:r>
            <a:endParaRPr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HTML - Skeletal system</a:t>
            </a:r>
            <a:br>
              <a:rPr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CSS - Skin, Hair, etc.</a:t>
            </a:r>
            <a:br>
              <a:rPr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JavaScript - Nervous system, muscles</a:t>
            </a:r>
            <a:endParaRPr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32" name="Google Shape;132;p22"/>
          <p:cNvSpPr txBox="1"/>
          <p:nvPr/>
        </p:nvSpPr>
        <p:spPr>
          <a:xfrm>
            <a:off x="311700" y="261664"/>
            <a:ext cx="5042100" cy="4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200">
                <a:solidFill>
                  <a:srgbClr val="74276C"/>
                </a:solidFill>
                <a:latin typeface="Montserrat"/>
                <a:ea typeface="Montserrat"/>
                <a:cs typeface="Montserrat"/>
                <a:sym typeface="Montserrat"/>
              </a:rPr>
              <a:t>Front-end Overall</a:t>
            </a:r>
            <a:endParaRPr/>
          </a:p>
        </p:txBody>
      </p:sp>
      <p:pic>
        <p:nvPicPr>
          <p:cNvPr id="133" name="Google Shape;13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35875" y="60774"/>
            <a:ext cx="1718550" cy="171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88813" y="3456124"/>
            <a:ext cx="1395675" cy="87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53950" y="2988350"/>
            <a:ext cx="2189475" cy="2155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84500" y="1942300"/>
            <a:ext cx="1718550" cy="1705825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2"/>
          <p:cNvSpPr txBox="1"/>
          <p:nvPr/>
        </p:nvSpPr>
        <p:spPr>
          <a:xfrm>
            <a:off x="7657763" y="1048025"/>
            <a:ext cx="1225800" cy="2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BE405F"/>
                </a:solidFill>
                <a:latin typeface="Verdana"/>
                <a:ea typeface="Verdana"/>
                <a:cs typeface="Verdana"/>
                <a:sym typeface="Verdana"/>
              </a:rPr>
              <a:t>HTML</a:t>
            </a:r>
            <a:endParaRPr b="1" sz="1600">
              <a:solidFill>
                <a:srgbClr val="BE405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38" name="Google Shape;138;p22"/>
          <p:cNvSpPr txBox="1"/>
          <p:nvPr/>
        </p:nvSpPr>
        <p:spPr>
          <a:xfrm>
            <a:off x="7759038" y="3304875"/>
            <a:ext cx="1225800" cy="2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BE405F"/>
                </a:solidFill>
                <a:latin typeface="Verdana"/>
                <a:ea typeface="Verdana"/>
                <a:cs typeface="Verdana"/>
                <a:sym typeface="Verdana"/>
              </a:rPr>
              <a:t>CSS</a:t>
            </a:r>
            <a:endParaRPr b="1" sz="1600">
              <a:solidFill>
                <a:srgbClr val="BE405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39" name="Google Shape;139;p22"/>
          <p:cNvSpPr txBox="1"/>
          <p:nvPr/>
        </p:nvSpPr>
        <p:spPr>
          <a:xfrm>
            <a:off x="5712627" y="4333000"/>
            <a:ext cx="1451700" cy="2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BE405F"/>
                </a:solidFill>
                <a:latin typeface="Verdana"/>
                <a:ea typeface="Verdana"/>
                <a:cs typeface="Verdana"/>
                <a:sym typeface="Verdana"/>
              </a:rPr>
              <a:t>JavaScript</a:t>
            </a:r>
            <a:endParaRPr b="1" sz="1600">
              <a:solidFill>
                <a:srgbClr val="BE405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The back-end is the complement to the front-end - everything the user </a:t>
            </a:r>
            <a:r>
              <a:rPr b="1"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doesn’t</a:t>
            </a:r>
            <a:r>
              <a:rPr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see. It is concerned with the implementation of </a:t>
            </a:r>
            <a:r>
              <a:rPr b="1"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business logic</a:t>
            </a:r>
            <a:r>
              <a:rPr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and </a:t>
            </a:r>
            <a:r>
              <a:rPr b="1"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data manipulation</a:t>
            </a:r>
            <a:r>
              <a:rPr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.</a:t>
            </a:r>
            <a:endParaRPr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Business logic</a:t>
            </a:r>
            <a:r>
              <a:rPr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is just server-side code that makes things happen.</a:t>
            </a:r>
            <a:endParaRPr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Data manipulation </a:t>
            </a:r>
            <a:r>
              <a:rPr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involves CRUD operations (create, read, update, delete) in some kind of data storage (e.g. a database)</a:t>
            </a:r>
            <a:endParaRPr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In three-tier architectures, the back-end consists of an </a:t>
            </a:r>
            <a:r>
              <a:rPr b="1"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application server</a:t>
            </a:r>
            <a:r>
              <a:rPr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and a </a:t>
            </a:r>
            <a:r>
              <a:rPr b="1"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database</a:t>
            </a:r>
            <a:r>
              <a:rPr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.</a:t>
            </a:r>
            <a:endParaRPr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45" name="Google Shape;145;p23"/>
          <p:cNvSpPr txBox="1"/>
          <p:nvPr/>
        </p:nvSpPr>
        <p:spPr>
          <a:xfrm>
            <a:off x="311700" y="218439"/>
            <a:ext cx="5042100" cy="4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200">
                <a:solidFill>
                  <a:srgbClr val="74276C"/>
                </a:solidFill>
                <a:latin typeface="Montserrat"/>
                <a:ea typeface="Montserrat"/>
                <a:cs typeface="Montserrat"/>
                <a:sym typeface="Montserrat"/>
              </a:rPr>
              <a:t>Back</a:t>
            </a:r>
            <a:r>
              <a:rPr b="1" lang="en-GB" sz="3200">
                <a:solidFill>
                  <a:srgbClr val="74276C"/>
                </a:solidFill>
                <a:latin typeface="Montserrat"/>
                <a:ea typeface="Montserrat"/>
                <a:cs typeface="Montserrat"/>
                <a:sym typeface="Montserrat"/>
              </a:rPr>
              <a:t>-end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You can use anything! Almost every language can be used for back-end development (Java, C, Python, JavaScript, Go, Rust….)</a:t>
            </a:r>
            <a:endParaRPr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Sometimes you have </a:t>
            </a:r>
            <a:r>
              <a:rPr b="1" lang="en-GB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more than one </a:t>
            </a:r>
            <a:r>
              <a:rPr lang="en-GB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backend service that have their own responsibilities (see: separation of concerns), and each can use a different language.</a:t>
            </a:r>
            <a:endParaRPr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Write </a:t>
            </a:r>
            <a:r>
              <a:rPr b="1" lang="en-GB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classes</a:t>
            </a:r>
            <a:r>
              <a:rPr lang="en-GB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 to represent </a:t>
            </a:r>
            <a:r>
              <a:rPr b="1" lang="en-GB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resources</a:t>
            </a:r>
            <a:r>
              <a:rPr lang="en-GB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 a user will interact with, write </a:t>
            </a:r>
            <a:r>
              <a:rPr b="1" lang="en-GB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functions</a:t>
            </a:r>
            <a:r>
              <a:rPr lang="en-GB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 to manipulate these resources.</a:t>
            </a:r>
            <a:endParaRPr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We won’t be going in-depth with OOP based application servers today, but this is so you understand how more complicated applications work.</a:t>
            </a:r>
            <a:endParaRPr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51" name="Google Shape;151;p24"/>
          <p:cNvSpPr txBox="1"/>
          <p:nvPr/>
        </p:nvSpPr>
        <p:spPr>
          <a:xfrm>
            <a:off x="311700" y="219650"/>
            <a:ext cx="5864400" cy="4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200">
                <a:solidFill>
                  <a:srgbClr val="74276C"/>
                </a:solidFill>
                <a:latin typeface="Montserrat"/>
                <a:ea typeface="Montserrat"/>
                <a:cs typeface="Montserrat"/>
                <a:sym typeface="Montserrat"/>
              </a:rPr>
              <a:t>Back-end - Business Logic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Usually, we want to store the data we’re handling somewhere central so different services can access it, and for this we use a </a:t>
            </a:r>
            <a:r>
              <a:rPr b="1"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Database Management System (DBMS)</a:t>
            </a:r>
            <a:r>
              <a:rPr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. </a:t>
            </a:r>
            <a:endParaRPr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DBMS </a:t>
            </a:r>
            <a:r>
              <a:rPr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allow us to run queries (usually written in SQL) to retrieve and update our stored data. The data that the front-end displays to users comes from the DBMS.</a:t>
            </a:r>
            <a:endParaRPr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We won’t cover SQL and DBMS in detail today, but they are the core of all modern applications</a:t>
            </a:r>
            <a:endParaRPr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57" name="Google Shape;157;p25"/>
          <p:cNvSpPr txBox="1"/>
          <p:nvPr/>
        </p:nvSpPr>
        <p:spPr>
          <a:xfrm>
            <a:off x="311700" y="218439"/>
            <a:ext cx="5042100" cy="4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200">
                <a:solidFill>
                  <a:srgbClr val="74276C"/>
                </a:solidFill>
                <a:latin typeface="Montserrat"/>
                <a:ea typeface="Montserrat"/>
                <a:cs typeface="Montserrat"/>
                <a:sym typeface="Montserrat"/>
              </a:rPr>
              <a:t>Back-end - Databases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6"/>
          <p:cNvSpPr txBox="1"/>
          <p:nvPr>
            <p:ph idx="1" type="body"/>
          </p:nvPr>
        </p:nvSpPr>
        <p:spPr>
          <a:xfrm>
            <a:off x="311700" y="1152475"/>
            <a:ext cx="8520600" cy="380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All technologies need two things: an </a:t>
            </a:r>
            <a:r>
              <a:rPr b="1"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interface</a:t>
            </a:r>
            <a:r>
              <a:rPr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for communication; and a </a:t>
            </a:r>
            <a:r>
              <a:rPr b="1"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protocol</a:t>
            </a:r>
            <a:r>
              <a:rPr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to follow. </a:t>
            </a:r>
            <a:endParaRPr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The protocol is a set of rules that define how two parties will communicate.</a:t>
            </a:r>
            <a:endParaRPr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The interface is the physical point, or layer, of communication. </a:t>
            </a:r>
            <a:endParaRPr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For a web application, the interface is known as an </a:t>
            </a:r>
            <a:r>
              <a:rPr b="1"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API </a:t>
            </a:r>
            <a:r>
              <a:rPr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(Application Programming Interface), and the typical protocol used is </a:t>
            </a:r>
            <a:r>
              <a:rPr b="1"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HTTP</a:t>
            </a:r>
            <a:r>
              <a:rPr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(Hypertext Transfer Protocol).</a:t>
            </a:r>
            <a:br>
              <a:rPr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</a:br>
            <a:endParaRPr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63" name="Google Shape;163;p26"/>
          <p:cNvSpPr txBox="1"/>
          <p:nvPr/>
        </p:nvSpPr>
        <p:spPr>
          <a:xfrm>
            <a:off x="290475" y="256225"/>
            <a:ext cx="8520600" cy="4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200">
                <a:solidFill>
                  <a:srgbClr val="74276C"/>
                </a:solidFill>
                <a:latin typeface="Montserrat"/>
                <a:ea typeface="Montserrat"/>
                <a:cs typeface="Montserrat"/>
                <a:sym typeface="Montserrat"/>
              </a:rPr>
              <a:t>But how do they talk to each other?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7"/>
          <p:cNvSpPr txBox="1"/>
          <p:nvPr>
            <p:ph idx="1" type="body"/>
          </p:nvPr>
        </p:nvSpPr>
        <p:spPr>
          <a:xfrm>
            <a:off x="311700" y="1152475"/>
            <a:ext cx="8520600" cy="380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HTTP is a set of rules that describe how information is transferred on the internet. </a:t>
            </a:r>
            <a:endParaRPr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HTTP defines many different request </a:t>
            </a:r>
            <a:r>
              <a:rPr b="1"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actions</a:t>
            </a:r>
            <a:r>
              <a:rPr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to be performed on a desired </a:t>
            </a:r>
            <a:r>
              <a:rPr b="1"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resource</a:t>
            </a:r>
            <a:r>
              <a:rPr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such as </a:t>
            </a:r>
            <a:r>
              <a:rPr b="1"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GET</a:t>
            </a:r>
            <a:r>
              <a:rPr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and </a:t>
            </a:r>
            <a:r>
              <a:rPr b="1"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POST</a:t>
            </a:r>
            <a:r>
              <a:rPr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methods. You’ll see these in action in the practical. </a:t>
            </a:r>
            <a:endParaRPr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HTTP also allows us to communicate the outcome of our requests for data through </a:t>
            </a:r>
            <a:r>
              <a:rPr b="1"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response codes</a:t>
            </a:r>
            <a:r>
              <a:rPr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. They are of the following categories:</a:t>
            </a:r>
            <a:endParaRPr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Char char="●"/>
            </a:pPr>
            <a:r>
              <a:rPr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200 codes: Successful (e.g. 200 Success, 201 Created)</a:t>
            </a:r>
            <a:endParaRPr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Char char="●"/>
            </a:pPr>
            <a:r>
              <a:rPr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400 codes: Client errors (e.g. 400 Bad request, 404 Not found)</a:t>
            </a:r>
            <a:endParaRPr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Char char="●"/>
            </a:pPr>
            <a:r>
              <a:rPr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500 codes: Server errors (e.g. 500 Server Error, 502 Bad Gateway)</a:t>
            </a:r>
            <a:endParaRPr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69" name="Google Shape;169;p27"/>
          <p:cNvSpPr txBox="1"/>
          <p:nvPr/>
        </p:nvSpPr>
        <p:spPr>
          <a:xfrm>
            <a:off x="290475" y="256225"/>
            <a:ext cx="8520600" cy="4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200">
                <a:solidFill>
                  <a:srgbClr val="74276C"/>
                </a:solidFill>
                <a:latin typeface="Montserrat"/>
                <a:ea typeface="Montserrat"/>
                <a:cs typeface="Montserrat"/>
                <a:sym typeface="Montserrat"/>
              </a:rPr>
              <a:t>Communication - HTTP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8"/>
          <p:cNvSpPr txBox="1"/>
          <p:nvPr>
            <p:ph idx="1" type="body"/>
          </p:nvPr>
        </p:nvSpPr>
        <p:spPr>
          <a:xfrm>
            <a:off x="311700" y="1152475"/>
            <a:ext cx="8657100" cy="380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The application server provides an </a:t>
            </a:r>
            <a:r>
              <a:rPr b="1"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Application Programming Interface</a:t>
            </a:r>
            <a:r>
              <a:rPr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(API) to which the front-end can send/receive HTTP requests/responses.</a:t>
            </a:r>
            <a:endParaRPr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The API defines different </a:t>
            </a:r>
            <a:r>
              <a:rPr b="1"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endpoints</a:t>
            </a:r>
            <a:r>
              <a:rPr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for accessing various resources. For example, making a GET request to the </a:t>
            </a:r>
            <a:r>
              <a:rPr lang="en-GB" u="sng">
                <a:solidFill>
                  <a:srgbClr val="BE405F"/>
                </a:solidFill>
                <a:latin typeface="Verdana"/>
                <a:ea typeface="Verdana"/>
                <a:cs typeface="Verdana"/>
                <a:sym typeface="Verdana"/>
              </a:rPr>
              <a:t>{someurl.domain}/users</a:t>
            </a:r>
            <a:r>
              <a:rPr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endpoint will return all the </a:t>
            </a:r>
            <a:r>
              <a:rPr lang="en-GB">
                <a:solidFill>
                  <a:srgbClr val="BE405F"/>
                </a:solidFill>
                <a:latin typeface="Verdana"/>
                <a:ea typeface="Verdana"/>
                <a:cs typeface="Verdana"/>
                <a:sym typeface="Verdana"/>
              </a:rPr>
              <a:t>users</a:t>
            </a:r>
            <a:r>
              <a:rPr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stored in our back-end (likely in the database).</a:t>
            </a:r>
            <a:endParaRPr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API’s also use query parameters, defined by HTTP. These are a </a:t>
            </a:r>
            <a:r>
              <a:rPr b="1"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?</a:t>
            </a:r>
            <a:r>
              <a:rPr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symbol, followed by some conditions.</a:t>
            </a:r>
            <a:br>
              <a:rPr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For example: </a:t>
            </a:r>
            <a:r>
              <a:rPr lang="en-GB" u="sng">
                <a:solidFill>
                  <a:srgbClr val="BE405F"/>
                </a:solidFill>
                <a:latin typeface="Verdana"/>
                <a:ea typeface="Verdana"/>
                <a:cs typeface="Verdana"/>
                <a:sym typeface="Verdana"/>
              </a:rPr>
              <a:t>{someurl.domain}/users?lastname=”kaul”</a:t>
            </a:r>
            <a:endParaRPr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75" name="Google Shape;175;p28"/>
          <p:cNvSpPr txBox="1"/>
          <p:nvPr/>
        </p:nvSpPr>
        <p:spPr>
          <a:xfrm>
            <a:off x="290475" y="256225"/>
            <a:ext cx="8520600" cy="4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200">
                <a:solidFill>
                  <a:srgbClr val="74276C"/>
                </a:solidFill>
                <a:latin typeface="Montserrat"/>
                <a:ea typeface="Montserrat"/>
                <a:cs typeface="Montserrat"/>
                <a:sym typeface="Montserrat"/>
              </a:rPr>
              <a:t>Communication</a:t>
            </a:r>
            <a:r>
              <a:rPr b="1" lang="en-GB" sz="3200">
                <a:solidFill>
                  <a:srgbClr val="74276C"/>
                </a:solidFill>
                <a:latin typeface="Montserrat"/>
                <a:ea typeface="Montserrat"/>
                <a:cs typeface="Montserrat"/>
                <a:sym typeface="Montserrat"/>
              </a:rPr>
              <a:t> - API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9"/>
          <p:cNvSpPr txBox="1"/>
          <p:nvPr>
            <p:ph idx="1" type="body"/>
          </p:nvPr>
        </p:nvSpPr>
        <p:spPr>
          <a:xfrm>
            <a:off x="159300" y="1152475"/>
            <a:ext cx="8520600" cy="380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We can use the </a:t>
            </a:r>
            <a:r>
              <a:rPr b="1"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Pokemon API!</a:t>
            </a:r>
            <a:endParaRPr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u="sng">
                <a:solidFill>
                  <a:srgbClr val="BE405F"/>
                </a:solidFill>
                <a:latin typeface="Verdana"/>
                <a:ea typeface="Verdana"/>
                <a:cs typeface="Verdana"/>
                <a:sym typeface="Verdana"/>
                <a:hlinkClick r:id="rId3"/>
              </a:rPr>
              <a:t>https://pokeapi.co/</a:t>
            </a:r>
            <a:endParaRPr>
              <a:solidFill>
                <a:srgbClr val="BE405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By default, the browser performs basic </a:t>
            </a:r>
            <a:r>
              <a:rPr b="1"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GET</a:t>
            </a:r>
            <a:r>
              <a:rPr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requests.</a:t>
            </a:r>
            <a:endParaRPr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Let’s try some random things out!</a:t>
            </a:r>
            <a:endParaRPr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81" name="Google Shape;181;p29"/>
          <p:cNvSpPr txBox="1"/>
          <p:nvPr/>
        </p:nvSpPr>
        <p:spPr>
          <a:xfrm>
            <a:off x="290475" y="256225"/>
            <a:ext cx="8520600" cy="4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200">
                <a:solidFill>
                  <a:srgbClr val="74276C"/>
                </a:solidFill>
                <a:latin typeface="Montserrat"/>
                <a:ea typeface="Montserrat"/>
                <a:cs typeface="Montserrat"/>
                <a:sym typeface="Montserrat"/>
              </a:rPr>
              <a:t>API Example!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0"/>
          <p:cNvSpPr txBox="1"/>
          <p:nvPr/>
        </p:nvSpPr>
        <p:spPr>
          <a:xfrm>
            <a:off x="290475" y="256225"/>
            <a:ext cx="8520600" cy="4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200">
                <a:solidFill>
                  <a:srgbClr val="74276C"/>
                </a:solidFill>
                <a:latin typeface="Montserrat"/>
                <a:ea typeface="Montserrat"/>
                <a:cs typeface="Montserrat"/>
                <a:sym typeface="Montserrat"/>
              </a:rPr>
              <a:t>Overall Picture</a:t>
            </a:r>
            <a:endParaRPr/>
          </a:p>
        </p:txBody>
      </p:sp>
      <p:pic>
        <p:nvPicPr>
          <p:cNvPr descr="Monitor" id="187" name="Google Shape;187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3387" y="1858847"/>
            <a:ext cx="2038073" cy="2173108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30"/>
          <p:cNvSpPr txBox="1"/>
          <p:nvPr/>
        </p:nvSpPr>
        <p:spPr>
          <a:xfrm>
            <a:off x="1200923" y="2560925"/>
            <a:ext cx="1236900" cy="4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74276C"/>
                </a:solidFill>
                <a:latin typeface="Verdana"/>
                <a:ea typeface="Verdana"/>
                <a:cs typeface="Verdana"/>
                <a:sym typeface="Verdana"/>
              </a:rPr>
              <a:t>Front-end</a:t>
            </a:r>
            <a:endParaRPr b="1">
              <a:solidFill>
                <a:srgbClr val="74276C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descr="Monitor" id="189" name="Google Shape;189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22539" y="1858847"/>
            <a:ext cx="2038073" cy="2173108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30"/>
          <p:cNvSpPr txBox="1"/>
          <p:nvPr/>
        </p:nvSpPr>
        <p:spPr>
          <a:xfrm>
            <a:off x="6740827" y="2560925"/>
            <a:ext cx="1236900" cy="4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74276C"/>
                </a:solidFill>
                <a:latin typeface="Verdana"/>
                <a:ea typeface="Verdana"/>
                <a:cs typeface="Verdana"/>
                <a:sym typeface="Verdana"/>
              </a:rPr>
              <a:t>Back</a:t>
            </a:r>
            <a:r>
              <a:rPr b="1" lang="en-GB">
                <a:solidFill>
                  <a:srgbClr val="74276C"/>
                </a:solidFill>
                <a:latin typeface="Verdana"/>
                <a:ea typeface="Verdana"/>
                <a:cs typeface="Verdana"/>
                <a:sym typeface="Verdana"/>
              </a:rPr>
              <a:t>-end</a:t>
            </a:r>
            <a:endParaRPr b="1">
              <a:solidFill>
                <a:srgbClr val="74276C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91" name="Google Shape;191;p30"/>
          <p:cNvSpPr txBox="1"/>
          <p:nvPr/>
        </p:nvSpPr>
        <p:spPr>
          <a:xfrm>
            <a:off x="3336775" y="1910725"/>
            <a:ext cx="1817100" cy="4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Verdana"/>
                <a:ea typeface="Verdana"/>
                <a:cs typeface="Verdana"/>
                <a:sym typeface="Verdana"/>
              </a:rPr>
              <a:t>Request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92" name="Google Shape;192;p30"/>
          <p:cNvSpPr txBox="1"/>
          <p:nvPr/>
        </p:nvSpPr>
        <p:spPr>
          <a:xfrm>
            <a:off x="3464150" y="3298425"/>
            <a:ext cx="1587600" cy="4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Verdana"/>
                <a:ea typeface="Verdana"/>
                <a:cs typeface="Verdana"/>
                <a:sym typeface="Verdana"/>
              </a:rPr>
              <a:t>Response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93" name="Google Shape;193;p30"/>
          <p:cNvSpPr/>
          <p:nvPr/>
        </p:nvSpPr>
        <p:spPr>
          <a:xfrm>
            <a:off x="5799554" y="2048876"/>
            <a:ext cx="657600" cy="1779900"/>
          </a:xfrm>
          <a:prstGeom prst="rect">
            <a:avLst/>
          </a:prstGeom>
          <a:solidFill>
            <a:srgbClr val="BE405F"/>
          </a:solidFill>
          <a:ln cap="flat" cmpd="sng" w="9525">
            <a:solidFill>
              <a:srgbClr val="BE405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30"/>
          <p:cNvSpPr txBox="1"/>
          <p:nvPr/>
        </p:nvSpPr>
        <p:spPr>
          <a:xfrm rot="-5400000">
            <a:off x="5375487" y="2663569"/>
            <a:ext cx="1679700" cy="5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lt1"/>
                </a:solidFill>
              </a:rPr>
              <a:t>REST API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195" name="Google Shape;195;p30"/>
          <p:cNvSpPr txBox="1"/>
          <p:nvPr/>
        </p:nvSpPr>
        <p:spPr>
          <a:xfrm>
            <a:off x="946341" y="3719514"/>
            <a:ext cx="1770000" cy="4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Verdana"/>
                <a:ea typeface="Verdana"/>
                <a:cs typeface="Verdana"/>
                <a:sym typeface="Verdana"/>
              </a:rPr>
              <a:t>HTML/CSS/JS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96" name="Google Shape;196;p30"/>
          <p:cNvSpPr txBox="1"/>
          <p:nvPr/>
        </p:nvSpPr>
        <p:spPr>
          <a:xfrm>
            <a:off x="6390729" y="3778714"/>
            <a:ext cx="1770000" cy="4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Verdana"/>
                <a:ea typeface="Verdana"/>
                <a:cs typeface="Verdana"/>
                <a:sym typeface="Verdana"/>
              </a:rPr>
              <a:t>Java, or C, or JavaScript, etc..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97" name="Google Shape;197;p30"/>
          <p:cNvSpPr/>
          <p:nvPr/>
        </p:nvSpPr>
        <p:spPr>
          <a:xfrm>
            <a:off x="2800825" y="2230300"/>
            <a:ext cx="2889000" cy="2073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BE405F"/>
          </a:solidFill>
          <a:ln cap="flat" cmpd="sng" w="9525">
            <a:solidFill>
              <a:srgbClr val="BE405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30"/>
          <p:cNvSpPr/>
          <p:nvPr/>
        </p:nvSpPr>
        <p:spPr>
          <a:xfrm flipH="1">
            <a:off x="2800800" y="3134750"/>
            <a:ext cx="2790300" cy="2073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BE405F"/>
          </a:solidFill>
          <a:ln cap="flat" cmpd="sng" w="9525">
            <a:solidFill>
              <a:srgbClr val="BE405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30"/>
          <p:cNvSpPr txBox="1"/>
          <p:nvPr/>
        </p:nvSpPr>
        <p:spPr>
          <a:xfrm>
            <a:off x="3336775" y="2596525"/>
            <a:ext cx="1817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latin typeface="Verdana"/>
                <a:ea typeface="Verdana"/>
                <a:cs typeface="Verdana"/>
                <a:sym typeface="Verdana"/>
              </a:rPr>
              <a:t>via HTTP</a:t>
            </a:r>
            <a:endParaRPr b="1" sz="1000"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1"/>
          <p:cNvSpPr txBox="1"/>
          <p:nvPr/>
        </p:nvSpPr>
        <p:spPr>
          <a:xfrm>
            <a:off x="290475" y="256225"/>
            <a:ext cx="8520600" cy="4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200">
                <a:solidFill>
                  <a:srgbClr val="74276C"/>
                </a:solidFill>
                <a:latin typeface="Montserrat"/>
                <a:ea typeface="Montserrat"/>
                <a:cs typeface="Montserrat"/>
                <a:sym typeface="Montserrat"/>
              </a:rPr>
              <a:t>Alternate Architecture?</a:t>
            </a:r>
            <a:endParaRPr/>
          </a:p>
        </p:txBody>
      </p:sp>
      <p:pic>
        <p:nvPicPr>
          <p:cNvPr descr="Monitor" id="205" name="Google Shape;205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4450" y="2895150"/>
            <a:ext cx="1132069" cy="1069050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31"/>
          <p:cNvSpPr txBox="1"/>
          <p:nvPr/>
        </p:nvSpPr>
        <p:spPr>
          <a:xfrm>
            <a:off x="498950" y="3240525"/>
            <a:ext cx="1361400" cy="23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900">
                <a:solidFill>
                  <a:srgbClr val="74276C"/>
                </a:solidFill>
                <a:latin typeface="Verdana"/>
                <a:ea typeface="Verdana"/>
                <a:cs typeface="Verdana"/>
                <a:sym typeface="Verdana"/>
              </a:rPr>
              <a:t>Front-end</a:t>
            </a:r>
            <a:endParaRPr b="1" sz="900">
              <a:solidFill>
                <a:srgbClr val="74276C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descr="Monitor" id="207" name="Google Shape;207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25430" y="2895150"/>
            <a:ext cx="1132069" cy="1069050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31"/>
          <p:cNvSpPr txBox="1"/>
          <p:nvPr/>
        </p:nvSpPr>
        <p:spPr>
          <a:xfrm>
            <a:off x="2985025" y="3179575"/>
            <a:ext cx="1197000" cy="23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rgbClr val="74276C"/>
                </a:solidFill>
                <a:latin typeface="Verdana"/>
                <a:ea typeface="Verdana"/>
                <a:cs typeface="Verdana"/>
                <a:sym typeface="Verdana"/>
              </a:rPr>
              <a:t>Proxy</a:t>
            </a:r>
            <a:endParaRPr b="1" sz="1100">
              <a:solidFill>
                <a:srgbClr val="74276C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09" name="Google Shape;209;p31"/>
          <p:cNvSpPr txBox="1"/>
          <p:nvPr/>
        </p:nvSpPr>
        <p:spPr>
          <a:xfrm>
            <a:off x="1671756" y="2844471"/>
            <a:ext cx="1009500" cy="23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700">
                <a:latin typeface="Verdana"/>
                <a:ea typeface="Verdana"/>
                <a:cs typeface="Verdana"/>
                <a:sym typeface="Verdana"/>
              </a:rPr>
              <a:t>Request</a:t>
            </a:r>
            <a:endParaRPr b="1" sz="7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10" name="Google Shape;210;p31"/>
          <p:cNvSpPr txBox="1"/>
          <p:nvPr/>
        </p:nvSpPr>
        <p:spPr>
          <a:xfrm>
            <a:off x="1742508" y="3603344"/>
            <a:ext cx="882000" cy="23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700">
                <a:latin typeface="Verdana"/>
                <a:ea typeface="Verdana"/>
                <a:cs typeface="Verdana"/>
                <a:sym typeface="Verdana"/>
              </a:rPr>
              <a:t>Response</a:t>
            </a:r>
            <a:endParaRPr b="1" sz="7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11" name="Google Shape;211;p31"/>
          <p:cNvSpPr/>
          <p:nvPr/>
        </p:nvSpPr>
        <p:spPr>
          <a:xfrm>
            <a:off x="2734933" y="2988634"/>
            <a:ext cx="365100" cy="875700"/>
          </a:xfrm>
          <a:prstGeom prst="rect">
            <a:avLst/>
          </a:prstGeom>
          <a:solidFill>
            <a:srgbClr val="BE405F"/>
          </a:solidFill>
          <a:ln cap="flat" cmpd="sng" w="9525">
            <a:solidFill>
              <a:srgbClr val="BE405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31"/>
          <p:cNvSpPr txBox="1"/>
          <p:nvPr/>
        </p:nvSpPr>
        <p:spPr>
          <a:xfrm rot="-5400000">
            <a:off x="2552743" y="3273648"/>
            <a:ext cx="826200" cy="30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700">
                <a:solidFill>
                  <a:schemeClr val="lt1"/>
                </a:solidFill>
              </a:rPr>
              <a:t>API</a:t>
            </a:r>
            <a:endParaRPr b="1" sz="700">
              <a:solidFill>
                <a:schemeClr val="lt1"/>
              </a:solidFill>
            </a:endParaRPr>
          </a:p>
        </p:txBody>
      </p:sp>
      <p:sp>
        <p:nvSpPr>
          <p:cNvPr id="213" name="Google Shape;213;p31"/>
          <p:cNvSpPr/>
          <p:nvPr/>
        </p:nvSpPr>
        <p:spPr>
          <a:xfrm>
            <a:off x="1755050" y="3077875"/>
            <a:ext cx="918300" cy="101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BE405F"/>
          </a:solidFill>
          <a:ln cap="flat" cmpd="sng" w="9525">
            <a:solidFill>
              <a:srgbClr val="BE405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31"/>
          <p:cNvSpPr/>
          <p:nvPr/>
        </p:nvSpPr>
        <p:spPr>
          <a:xfrm flipH="1">
            <a:off x="1755035" y="3522825"/>
            <a:ext cx="887100" cy="101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BE405F"/>
          </a:solidFill>
          <a:ln cap="flat" cmpd="sng" w="9525">
            <a:solidFill>
              <a:srgbClr val="BE405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Monitor" id="215" name="Google Shape;215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87630" y="2895150"/>
            <a:ext cx="1132069" cy="1069050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31"/>
          <p:cNvSpPr txBox="1"/>
          <p:nvPr/>
        </p:nvSpPr>
        <p:spPr>
          <a:xfrm>
            <a:off x="4033956" y="2844471"/>
            <a:ext cx="1009500" cy="23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700">
                <a:latin typeface="Verdana"/>
                <a:ea typeface="Verdana"/>
                <a:cs typeface="Verdana"/>
                <a:sym typeface="Verdana"/>
              </a:rPr>
              <a:t>Request</a:t>
            </a:r>
            <a:endParaRPr b="1" sz="7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17" name="Google Shape;217;p31"/>
          <p:cNvSpPr txBox="1"/>
          <p:nvPr/>
        </p:nvSpPr>
        <p:spPr>
          <a:xfrm>
            <a:off x="4104708" y="3603344"/>
            <a:ext cx="882000" cy="23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700">
                <a:latin typeface="Verdana"/>
                <a:ea typeface="Verdana"/>
                <a:cs typeface="Verdana"/>
                <a:sym typeface="Verdana"/>
              </a:rPr>
              <a:t>Response</a:t>
            </a:r>
            <a:endParaRPr b="1" sz="7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18" name="Google Shape;218;p31"/>
          <p:cNvSpPr/>
          <p:nvPr/>
        </p:nvSpPr>
        <p:spPr>
          <a:xfrm>
            <a:off x="5097133" y="2988634"/>
            <a:ext cx="365100" cy="875700"/>
          </a:xfrm>
          <a:prstGeom prst="rect">
            <a:avLst/>
          </a:prstGeom>
          <a:solidFill>
            <a:srgbClr val="BE405F"/>
          </a:solidFill>
          <a:ln cap="flat" cmpd="sng" w="9525">
            <a:solidFill>
              <a:srgbClr val="BE405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31"/>
          <p:cNvSpPr txBox="1"/>
          <p:nvPr/>
        </p:nvSpPr>
        <p:spPr>
          <a:xfrm rot="-5400000">
            <a:off x="4914943" y="3273648"/>
            <a:ext cx="826200" cy="30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700">
                <a:solidFill>
                  <a:schemeClr val="lt1"/>
                </a:solidFill>
              </a:rPr>
              <a:t>API</a:t>
            </a:r>
            <a:endParaRPr b="1" sz="700">
              <a:solidFill>
                <a:schemeClr val="lt1"/>
              </a:solidFill>
            </a:endParaRPr>
          </a:p>
        </p:txBody>
      </p:sp>
      <p:sp>
        <p:nvSpPr>
          <p:cNvPr id="220" name="Google Shape;220;p31"/>
          <p:cNvSpPr/>
          <p:nvPr/>
        </p:nvSpPr>
        <p:spPr>
          <a:xfrm>
            <a:off x="4117250" y="3077875"/>
            <a:ext cx="918300" cy="101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BE405F"/>
          </a:solidFill>
          <a:ln cap="flat" cmpd="sng" w="9525">
            <a:solidFill>
              <a:srgbClr val="BE405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31"/>
          <p:cNvSpPr/>
          <p:nvPr/>
        </p:nvSpPr>
        <p:spPr>
          <a:xfrm flipH="1">
            <a:off x="4117235" y="3522825"/>
            <a:ext cx="887100" cy="101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BE405F"/>
          </a:solidFill>
          <a:ln cap="flat" cmpd="sng" w="9525">
            <a:solidFill>
              <a:srgbClr val="BE405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31"/>
          <p:cNvSpPr txBox="1"/>
          <p:nvPr/>
        </p:nvSpPr>
        <p:spPr>
          <a:xfrm>
            <a:off x="5347225" y="3179575"/>
            <a:ext cx="1197000" cy="23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rgbClr val="74276C"/>
                </a:solidFill>
                <a:latin typeface="Verdana"/>
                <a:ea typeface="Verdana"/>
                <a:cs typeface="Verdana"/>
                <a:sym typeface="Verdana"/>
              </a:rPr>
              <a:t>Back-end</a:t>
            </a:r>
            <a:endParaRPr b="1" sz="1100">
              <a:solidFill>
                <a:srgbClr val="74276C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descr="Monitor" id="223" name="Google Shape;223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83000" y="1036437"/>
            <a:ext cx="1132069" cy="1069050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31"/>
          <p:cNvSpPr txBox="1"/>
          <p:nvPr/>
        </p:nvSpPr>
        <p:spPr>
          <a:xfrm>
            <a:off x="4647500" y="1381813"/>
            <a:ext cx="1361400" cy="23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900">
                <a:solidFill>
                  <a:srgbClr val="74276C"/>
                </a:solidFill>
                <a:latin typeface="Verdana"/>
                <a:ea typeface="Verdana"/>
                <a:cs typeface="Verdana"/>
                <a:sym typeface="Verdana"/>
              </a:rPr>
              <a:t>Front-end</a:t>
            </a:r>
            <a:endParaRPr b="1" sz="900">
              <a:solidFill>
                <a:srgbClr val="74276C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25" name="Google Shape;225;p31"/>
          <p:cNvSpPr txBox="1"/>
          <p:nvPr/>
        </p:nvSpPr>
        <p:spPr>
          <a:xfrm rot="5400000">
            <a:off x="5085717" y="2350008"/>
            <a:ext cx="1009500" cy="23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700">
                <a:latin typeface="Verdana"/>
                <a:ea typeface="Verdana"/>
                <a:cs typeface="Verdana"/>
                <a:sym typeface="Verdana"/>
              </a:rPr>
              <a:t>Request</a:t>
            </a:r>
            <a:endParaRPr b="1" sz="7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26" name="Google Shape;226;p31"/>
          <p:cNvSpPr txBox="1"/>
          <p:nvPr/>
        </p:nvSpPr>
        <p:spPr>
          <a:xfrm rot="5400000">
            <a:off x="4619195" y="2357009"/>
            <a:ext cx="882000" cy="23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700">
                <a:latin typeface="Verdana"/>
                <a:ea typeface="Verdana"/>
                <a:cs typeface="Verdana"/>
                <a:sym typeface="Verdana"/>
              </a:rPr>
              <a:t>Response</a:t>
            </a:r>
            <a:endParaRPr b="1" sz="7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27" name="Google Shape;227;p31"/>
          <p:cNvSpPr/>
          <p:nvPr/>
        </p:nvSpPr>
        <p:spPr>
          <a:xfrm rot="5400000">
            <a:off x="4965264" y="2455052"/>
            <a:ext cx="918300" cy="101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BE405F"/>
          </a:solidFill>
          <a:ln cap="flat" cmpd="sng" w="9525">
            <a:solidFill>
              <a:srgbClr val="BE405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31"/>
          <p:cNvSpPr/>
          <p:nvPr/>
        </p:nvSpPr>
        <p:spPr>
          <a:xfrm flipH="1" rot="5400000">
            <a:off x="4764514" y="2439437"/>
            <a:ext cx="887100" cy="101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BE405F"/>
          </a:solidFill>
          <a:ln cap="flat" cmpd="sng" w="9525">
            <a:solidFill>
              <a:srgbClr val="BE405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Monitor" id="229" name="Google Shape;229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97250" y="2895150"/>
            <a:ext cx="1132069" cy="1069050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31"/>
          <p:cNvSpPr txBox="1"/>
          <p:nvPr/>
        </p:nvSpPr>
        <p:spPr>
          <a:xfrm>
            <a:off x="7661750" y="3164325"/>
            <a:ext cx="1361400" cy="3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rgbClr val="74276C"/>
                </a:solidFill>
                <a:latin typeface="Verdana"/>
                <a:ea typeface="Verdana"/>
                <a:cs typeface="Verdana"/>
                <a:sym typeface="Verdana"/>
              </a:rPr>
              <a:t>Back-end</a:t>
            </a:r>
            <a:endParaRPr b="1" sz="1100">
              <a:solidFill>
                <a:srgbClr val="74276C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31" name="Google Shape;231;p31"/>
          <p:cNvSpPr txBox="1"/>
          <p:nvPr/>
        </p:nvSpPr>
        <p:spPr>
          <a:xfrm>
            <a:off x="6396156" y="2844471"/>
            <a:ext cx="1009500" cy="23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700">
                <a:latin typeface="Verdana"/>
                <a:ea typeface="Verdana"/>
                <a:cs typeface="Verdana"/>
                <a:sym typeface="Verdana"/>
              </a:rPr>
              <a:t>Response</a:t>
            </a:r>
            <a:endParaRPr b="1" sz="7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32" name="Google Shape;232;p31"/>
          <p:cNvSpPr txBox="1"/>
          <p:nvPr/>
        </p:nvSpPr>
        <p:spPr>
          <a:xfrm>
            <a:off x="6466908" y="3603344"/>
            <a:ext cx="882000" cy="23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700">
                <a:latin typeface="Verdana"/>
                <a:ea typeface="Verdana"/>
                <a:cs typeface="Verdana"/>
                <a:sym typeface="Verdana"/>
              </a:rPr>
              <a:t>Request</a:t>
            </a:r>
            <a:endParaRPr b="1" sz="7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33" name="Google Shape;233;p31"/>
          <p:cNvSpPr/>
          <p:nvPr/>
        </p:nvSpPr>
        <p:spPr>
          <a:xfrm>
            <a:off x="7459333" y="2988634"/>
            <a:ext cx="365100" cy="875700"/>
          </a:xfrm>
          <a:prstGeom prst="rect">
            <a:avLst/>
          </a:prstGeom>
          <a:solidFill>
            <a:srgbClr val="BE405F"/>
          </a:solidFill>
          <a:ln cap="flat" cmpd="sng" w="9525">
            <a:solidFill>
              <a:srgbClr val="BE405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31"/>
          <p:cNvSpPr/>
          <p:nvPr/>
        </p:nvSpPr>
        <p:spPr>
          <a:xfrm>
            <a:off x="6479450" y="3077875"/>
            <a:ext cx="918300" cy="101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BE405F"/>
          </a:solidFill>
          <a:ln cap="flat" cmpd="sng" w="9525">
            <a:solidFill>
              <a:srgbClr val="BE405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31"/>
          <p:cNvSpPr/>
          <p:nvPr/>
        </p:nvSpPr>
        <p:spPr>
          <a:xfrm flipH="1">
            <a:off x="6479435" y="3522825"/>
            <a:ext cx="887100" cy="101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BE405F"/>
          </a:solidFill>
          <a:ln cap="flat" cmpd="sng" w="9525">
            <a:solidFill>
              <a:srgbClr val="BE405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31"/>
          <p:cNvSpPr txBox="1"/>
          <p:nvPr/>
        </p:nvSpPr>
        <p:spPr>
          <a:xfrm rot="-5400000">
            <a:off x="7277143" y="3273648"/>
            <a:ext cx="826200" cy="30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700">
                <a:solidFill>
                  <a:schemeClr val="lt1"/>
                </a:solidFill>
              </a:rPr>
              <a:t>API</a:t>
            </a:r>
            <a:endParaRPr b="1" sz="7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/>
        </p:nvSpPr>
        <p:spPr>
          <a:xfrm>
            <a:off x="2050950" y="214939"/>
            <a:ext cx="5042100" cy="4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200">
                <a:solidFill>
                  <a:srgbClr val="74276C"/>
                </a:solidFill>
                <a:latin typeface="Montserrat"/>
                <a:ea typeface="Montserrat"/>
                <a:cs typeface="Montserrat"/>
                <a:sym typeface="Montserrat"/>
              </a:rPr>
              <a:t>Agenda</a:t>
            </a:r>
            <a:endParaRPr/>
          </a:p>
        </p:txBody>
      </p:sp>
      <p:sp>
        <p:nvSpPr>
          <p:cNvPr id="62" name="Google Shape;62;p14"/>
          <p:cNvSpPr txBox="1"/>
          <p:nvPr>
            <p:ph idx="4294967295" type="body"/>
          </p:nvPr>
        </p:nvSpPr>
        <p:spPr>
          <a:xfrm>
            <a:off x="311700" y="10314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Today we’re going to be going over the architecture of modern web-apps!</a:t>
            </a:r>
            <a:endParaRPr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First, we’ll get an understanding of how the web works, and explore the different parts of web systems. </a:t>
            </a:r>
            <a:endParaRPr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Then we’ll create a web-app of our own from scratch!</a:t>
            </a:r>
            <a:endParaRPr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2"/>
          <p:cNvSpPr txBox="1"/>
          <p:nvPr/>
        </p:nvSpPr>
        <p:spPr>
          <a:xfrm>
            <a:off x="290475" y="256225"/>
            <a:ext cx="8520600" cy="4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200">
                <a:solidFill>
                  <a:srgbClr val="74276C"/>
                </a:solidFill>
                <a:latin typeface="Montserrat"/>
                <a:ea typeface="Montserrat"/>
                <a:cs typeface="Montserrat"/>
                <a:sym typeface="Montserrat"/>
              </a:rPr>
              <a:t>Complicated Architecture?</a:t>
            </a:r>
            <a:endParaRPr/>
          </a:p>
        </p:txBody>
      </p:sp>
      <p:pic>
        <p:nvPicPr>
          <p:cNvPr id="242" name="Google Shape;24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7325" y="1818800"/>
            <a:ext cx="4346900" cy="3066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32"/>
          <p:cNvSpPr txBox="1"/>
          <p:nvPr/>
        </p:nvSpPr>
        <p:spPr>
          <a:xfrm>
            <a:off x="1967250" y="1120663"/>
            <a:ext cx="5209500" cy="8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 u="sng">
                <a:solidFill>
                  <a:srgbClr val="999999"/>
                </a:solidFill>
                <a:hlinkClick r:id="rId4"/>
              </a:rPr>
              <a:t>https://www.youtube.com/watch?v=y8OnoxKotPQ</a:t>
            </a:r>
            <a:endParaRPr sz="2000">
              <a:solidFill>
                <a:srgbClr val="999999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3"/>
          <p:cNvSpPr txBox="1"/>
          <p:nvPr/>
        </p:nvSpPr>
        <p:spPr>
          <a:xfrm>
            <a:off x="290475" y="256225"/>
            <a:ext cx="8520600" cy="4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200">
                <a:solidFill>
                  <a:srgbClr val="74276C"/>
                </a:solidFill>
                <a:latin typeface="Montserrat"/>
                <a:ea typeface="Montserrat"/>
                <a:cs typeface="Montserrat"/>
                <a:sym typeface="Montserrat"/>
              </a:rPr>
              <a:t>Overall Picture (again)</a:t>
            </a:r>
            <a:endParaRPr/>
          </a:p>
        </p:txBody>
      </p:sp>
      <p:pic>
        <p:nvPicPr>
          <p:cNvPr descr="Monitor" id="249" name="Google Shape;249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3387" y="1858847"/>
            <a:ext cx="2038073" cy="2173108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33"/>
          <p:cNvSpPr txBox="1"/>
          <p:nvPr/>
        </p:nvSpPr>
        <p:spPr>
          <a:xfrm>
            <a:off x="1200923" y="2560925"/>
            <a:ext cx="1236900" cy="4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74276C"/>
                </a:solidFill>
                <a:latin typeface="Verdana"/>
                <a:ea typeface="Verdana"/>
                <a:cs typeface="Verdana"/>
                <a:sym typeface="Verdana"/>
              </a:rPr>
              <a:t>Front-end</a:t>
            </a:r>
            <a:endParaRPr b="1">
              <a:solidFill>
                <a:srgbClr val="74276C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descr="Monitor" id="251" name="Google Shape;251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22539" y="1858847"/>
            <a:ext cx="2038073" cy="2173108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33"/>
          <p:cNvSpPr txBox="1"/>
          <p:nvPr/>
        </p:nvSpPr>
        <p:spPr>
          <a:xfrm>
            <a:off x="6740827" y="2560925"/>
            <a:ext cx="1236900" cy="4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74276C"/>
                </a:solidFill>
                <a:latin typeface="Verdana"/>
                <a:ea typeface="Verdana"/>
                <a:cs typeface="Verdana"/>
                <a:sym typeface="Verdana"/>
              </a:rPr>
              <a:t>Back-end</a:t>
            </a:r>
            <a:endParaRPr b="1">
              <a:solidFill>
                <a:srgbClr val="74276C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53" name="Google Shape;253;p33"/>
          <p:cNvSpPr txBox="1"/>
          <p:nvPr/>
        </p:nvSpPr>
        <p:spPr>
          <a:xfrm>
            <a:off x="3336775" y="1910725"/>
            <a:ext cx="1817100" cy="4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Verdana"/>
                <a:ea typeface="Verdana"/>
                <a:cs typeface="Verdana"/>
                <a:sym typeface="Verdana"/>
              </a:rPr>
              <a:t>Request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54" name="Google Shape;254;p33"/>
          <p:cNvSpPr txBox="1"/>
          <p:nvPr/>
        </p:nvSpPr>
        <p:spPr>
          <a:xfrm>
            <a:off x="3464150" y="3298425"/>
            <a:ext cx="1587600" cy="4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Verdana"/>
                <a:ea typeface="Verdana"/>
                <a:cs typeface="Verdana"/>
                <a:sym typeface="Verdana"/>
              </a:rPr>
              <a:t>Response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55" name="Google Shape;255;p33"/>
          <p:cNvSpPr/>
          <p:nvPr/>
        </p:nvSpPr>
        <p:spPr>
          <a:xfrm>
            <a:off x="5799554" y="2048876"/>
            <a:ext cx="657600" cy="1779900"/>
          </a:xfrm>
          <a:prstGeom prst="rect">
            <a:avLst/>
          </a:prstGeom>
          <a:solidFill>
            <a:srgbClr val="BE405F"/>
          </a:solidFill>
          <a:ln cap="flat" cmpd="sng" w="9525">
            <a:solidFill>
              <a:srgbClr val="BE405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33"/>
          <p:cNvSpPr txBox="1"/>
          <p:nvPr/>
        </p:nvSpPr>
        <p:spPr>
          <a:xfrm rot="-5400000">
            <a:off x="5375487" y="2663569"/>
            <a:ext cx="1679700" cy="5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lt1"/>
                </a:solidFill>
              </a:rPr>
              <a:t>REST API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257" name="Google Shape;257;p33"/>
          <p:cNvSpPr txBox="1"/>
          <p:nvPr/>
        </p:nvSpPr>
        <p:spPr>
          <a:xfrm>
            <a:off x="946341" y="3719514"/>
            <a:ext cx="1770000" cy="4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Verdana"/>
                <a:ea typeface="Verdana"/>
                <a:cs typeface="Verdana"/>
                <a:sym typeface="Verdana"/>
              </a:rPr>
              <a:t>HTML/CSS/JS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58" name="Google Shape;258;p33"/>
          <p:cNvSpPr txBox="1"/>
          <p:nvPr/>
        </p:nvSpPr>
        <p:spPr>
          <a:xfrm>
            <a:off x="6390729" y="3778714"/>
            <a:ext cx="1770000" cy="4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Verdana"/>
                <a:ea typeface="Verdana"/>
                <a:cs typeface="Verdana"/>
                <a:sym typeface="Verdana"/>
              </a:rPr>
              <a:t>Java, or C, or JavaScript, etc..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59" name="Google Shape;259;p33"/>
          <p:cNvSpPr/>
          <p:nvPr/>
        </p:nvSpPr>
        <p:spPr>
          <a:xfrm>
            <a:off x="2800825" y="2230300"/>
            <a:ext cx="2889000" cy="2073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BE405F"/>
          </a:solidFill>
          <a:ln cap="flat" cmpd="sng" w="9525">
            <a:solidFill>
              <a:srgbClr val="BE405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33"/>
          <p:cNvSpPr/>
          <p:nvPr/>
        </p:nvSpPr>
        <p:spPr>
          <a:xfrm flipH="1">
            <a:off x="2800800" y="3134750"/>
            <a:ext cx="2790300" cy="2073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BE405F"/>
          </a:solidFill>
          <a:ln cap="flat" cmpd="sng" w="9525">
            <a:solidFill>
              <a:srgbClr val="BE405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33"/>
          <p:cNvSpPr txBox="1"/>
          <p:nvPr/>
        </p:nvSpPr>
        <p:spPr>
          <a:xfrm>
            <a:off x="3336775" y="2596525"/>
            <a:ext cx="1817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latin typeface="Verdana"/>
                <a:ea typeface="Verdana"/>
                <a:cs typeface="Verdana"/>
                <a:sym typeface="Verdana"/>
              </a:rPr>
              <a:t>via HTTP</a:t>
            </a:r>
            <a:endParaRPr b="1" sz="1000"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4"/>
          <p:cNvSpPr txBox="1"/>
          <p:nvPr>
            <p:ph idx="1" type="body"/>
          </p:nvPr>
        </p:nvSpPr>
        <p:spPr>
          <a:xfrm>
            <a:off x="159300" y="1152475"/>
            <a:ext cx="8520600" cy="380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Check out some of the following resources to aide your learning:</a:t>
            </a:r>
            <a:endParaRPr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br>
              <a:rPr lang="en-GB" sz="1600">
                <a:solidFill>
                  <a:srgbClr val="BE405F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lang="en-GB" sz="1600" u="sng">
                <a:solidFill>
                  <a:srgbClr val="BE405F"/>
                </a:solidFill>
                <a:latin typeface="Verdana"/>
                <a:ea typeface="Verdana"/>
                <a:cs typeface="Verdana"/>
                <a:sym typeface="Verdana"/>
                <a:hlinkClick r:id="rId3"/>
              </a:rPr>
              <a:t>https://en.wikipedia.org/wiki/Hypertext_Transfer_Protocol</a:t>
            </a:r>
            <a:br>
              <a:rPr lang="en-GB"/>
            </a:br>
            <a:r>
              <a:rPr lang="en-GB" sz="1600" u="sng">
                <a:solidFill>
                  <a:srgbClr val="BE405F"/>
                </a:solidFill>
                <a:latin typeface="Verdana"/>
                <a:ea typeface="Verdana"/>
                <a:cs typeface="Verdana"/>
                <a:sym typeface="Verdana"/>
                <a:hlinkClick r:id="rId4"/>
              </a:rPr>
              <a:t>https://en.wikipedia.org/wiki/Query_string</a:t>
            </a:r>
            <a:br>
              <a:rPr lang="en-GB" sz="1600">
                <a:solidFill>
                  <a:srgbClr val="BE405F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lang="en-GB" sz="1600" u="sng">
                <a:solidFill>
                  <a:srgbClr val="BE405F"/>
                </a:solidFill>
                <a:latin typeface="Verdana"/>
                <a:ea typeface="Verdana"/>
                <a:cs typeface="Verdana"/>
                <a:sym typeface="Verdana"/>
                <a:hlinkClick r:id="rId5"/>
              </a:rPr>
              <a:t>https://www.restapitutorial.com/lessons/restquicktips.html</a:t>
            </a:r>
            <a:br>
              <a:rPr lang="en-GB" sz="1600">
                <a:solidFill>
                  <a:srgbClr val="BE405F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lang="en-GB" sz="1600" u="sng">
                <a:solidFill>
                  <a:srgbClr val="BE405F"/>
                </a:solidFill>
                <a:latin typeface="Verdana"/>
                <a:ea typeface="Verdana"/>
                <a:cs typeface="Verdana"/>
                <a:sym typeface="Verdana"/>
                <a:hlinkClick r:id="rId6"/>
              </a:rPr>
              <a:t>https://www.youtube.com/playlist?list=PLMCXHnjXnTnvo6alSjVkgxV-VH6EPyvoX</a:t>
            </a:r>
            <a:endParaRPr sz="1600">
              <a:solidFill>
                <a:srgbClr val="BE405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67" name="Google Shape;267;p34"/>
          <p:cNvSpPr txBox="1"/>
          <p:nvPr/>
        </p:nvSpPr>
        <p:spPr>
          <a:xfrm>
            <a:off x="290475" y="256225"/>
            <a:ext cx="8520600" cy="4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200">
                <a:solidFill>
                  <a:srgbClr val="74276C"/>
                </a:solidFill>
                <a:latin typeface="Montserrat"/>
                <a:ea typeface="Montserrat"/>
                <a:cs typeface="Montserrat"/>
                <a:sym typeface="Montserrat"/>
              </a:rPr>
              <a:t>Some Resources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5"/>
          <p:cNvSpPr txBox="1"/>
          <p:nvPr>
            <p:ph idx="1" type="body"/>
          </p:nvPr>
        </p:nvSpPr>
        <p:spPr>
          <a:xfrm>
            <a:off x="159300" y="1152475"/>
            <a:ext cx="8520600" cy="380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Time for a quiz. Prizes up for grabs!</a:t>
            </a:r>
            <a:endParaRPr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Join at: </a:t>
            </a:r>
            <a:r>
              <a:rPr b="1" lang="en-GB" sz="2700" u="sng">
                <a:solidFill>
                  <a:srgbClr val="BE405F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  <a:hlinkClick r:id="rId3"/>
              </a:rPr>
              <a:t>www.kahoot.it</a:t>
            </a:r>
            <a:endParaRPr b="1" sz="2700">
              <a:solidFill>
                <a:srgbClr val="BE405F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Wait for the game-pin to come up on screen.</a:t>
            </a:r>
            <a:endParaRPr b="1" sz="800">
              <a:solidFill>
                <a:srgbClr val="BE405F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3" name="Google Shape;273;p35"/>
          <p:cNvSpPr txBox="1"/>
          <p:nvPr/>
        </p:nvSpPr>
        <p:spPr>
          <a:xfrm>
            <a:off x="290475" y="256225"/>
            <a:ext cx="8520600" cy="4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200">
                <a:solidFill>
                  <a:srgbClr val="74276C"/>
                </a:solidFill>
                <a:latin typeface="Montserrat"/>
                <a:ea typeface="Montserrat"/>
                <a:cs typeface="Montserrat"/>
                <a:sym typeface="Montserrat"/>
              </a:rPr>
              <a:t>Kahoot!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6"/>
          <p:cNvSpPr txBox="1"/>
          <p:nvPr/>
        </p:nvSpPr>
        <p:spPr>
          <a:xfrm>
            <a:off x="290475" y="256225"/>
            <a:ext cx="8520600" cy="4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200">
                <a:solidFill>
                  <a:srgbClr val="74276C"/>
                </a:solidFill>
                <a:latin typeface="Montserrat"/>
                <a:ea typeface="Montserrat"/>
                <a:cs typeface="Montserrat"/>
                <a:sym typeface="Montserrat"/>
              </a:rPr>
              <a:t>Practical time!</a:t>
            </a:r>
            <a:endParaRPr/>
          </a:p>
        </p:txBody>
      </p:sp>
      <p:sp>
        <p:nvSpPr>
          <p:cNvPr id="279" name="Google Shape;279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BE405F"/>
                </a:solidFill>
                <a:latin typeface="Verdana"/>
                <a:ea typeface="Verdana"/>
                <a:cs typeface="Verdana"/>
                <a:sym typeface="Verdana"/>
              </a:rPr>
              <a:t>What you’ll be doing</a:t>
            </a:r>
            <a:endParaRPr b="1">
              <a:solidFill>
                <a:srgbClr val="BE405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Live coding a Recipe app!</a:t>
            </a:r>
            <a:br>
              <a:rPr lang="en-GB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lang="en-GB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	- Build the front-end in HTML/CSS/JS</a:t>
            </a:r>
            <a:br>
              <a:rPr lang="en-GB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lang="en-GB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	- Build the back-end in JavaScript (with the Node.js engine)</a:t>
            </a:r>
            <a:endParaRPr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Verdana"/>
              <a:buChar char="●"/>
            </a:pPr>
            <a:r>
              <a:rPr lang="en-GB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Learn how to create a REST API </a:t>
            </a:r>
            <a:endParaRPr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Verdana"/>
              <a:buChar char="●"/>
            </a:pPr>
            <a:r>
              <a:rPr lang="en-GB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Learn how to create a usable front-end</a:t>
            </a:r>
            <a:endParaRPr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Verdana"/>
              <a:buChar char="●"/>
            </a:pPr>
            <a:r>
              <a:rPr lang="en-GB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Tie the two together using HTTP requests</a:t>
            </a:r>
            <a:endParaRPr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/>
        </p:nvSpPr>
        <p:spPr>
          <a:xfrm>
            <a:off x="290475" y="256225"/>
            <a:ext cx="3971400" cy="4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200">
                <a:solidFill>
                  <a:srgbClr val="74276C"/>
                </a:solidFill>
                <a:latin typeface="Montserrat"/>
                <a:ea typeface="Montserrat"/>
                <a:cs typeface="Montserrat"/>
                <a:sym typeface="Montserrat"/>
              </a:rPr>
              <a:t>What is the web?</a:t>
            </a:r>
            <a:endParaRPr/>
          </a:p>
        </p:txBody>
      </p:sp>
      <p:sp>
        <p:nvSpPr>
          <p:cNvPr id="68" name="Google Shape;68;p15"/>
          <p:cNvSpPr txBox="1"/>
          <p:nvPr/>
        </p:nvSpPr>
        <p:spPr>
          <a:xfrm>
            <a:off x="290475" y="1089200"/>
            <a:ext cx="8056800" cy="8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Verdana"/>
                <a:ea typeface="Verdana"/>
                <a:cs typeface="Verdana"/>
                <a:sym typeface="Verdana"/>
              </a:rPr>
              <a:t>The web is a collection of connected systems, exchanging data between themselves. Most modern websites consist of three tiers: </a:t>
            </a:r>
            <a:r>
              <a:rPr b="1" lang="en-GB" sz="1800">
                <a:latin typeface="Verdana"/>
                <a:ea typeface="Verdana"/>
                <a:cs typeface="Verdana"/>
                <a:sym typeface="Verdana"/>
              </a:rPr>
              <a:t>Client, Server, and Database</a:t>
            </a:r>
            <a:r>
              <a:rPr lang="en-GB" sz="1800">
                <a:latin typeface="Verdana"/>
                <a:ea typeface="Verdana"/>
                <a:cs typeface="Verdana"/>
                <a:sym typeface="Verdana"/>
              </a:rPr>
              <a:t>. </a:t>
            </a:r>
            <a:endParaRPr sz="1800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descr="Monitor" id="69" name="Google Shape;69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5675" y="2787516"/>
            <a:ext cx="1272998" cy="1387006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11040" y="2787525"/>
            <a:ext cx="1154010" cy="13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57426" y="2739475"/>
            <a:ext cx="1273000" cy="1483097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5"/>
          <p:cNvSpPr/>
          <p:nvPr/>
        </p:nvSpPr>
        <p:spPr>
          <a:xfrm>
            <a:off x="2169775" y="3302225"/>
            <a:ext cx="1365900" cy="3198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rgbClr val="BE405F"/>
          </a:solidFill>
          <a:ln cap="flat" cmpd="sng" w="9525">
            <a:solidFill>
              <a:srgbClr val="BE405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BE405F"/>
              </a:solidFill>
            </a:endParaRPr>
          </a:p>
        </p:txBody>
      </p:sp>
      <p:sp>
        <p:nvSpPr>
          <p:cNvPr id="73" name="Google Shape;73;p15"/>
          <p:cNvSpPr/>
          <p:nvPr/>
        </p:nvSpPr>
        <p:spPr>
          <a:xfrm>
            <a:off x="5178288" y="3321125"/>
            <a:ext cx="1365900" cy="3198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rgbClr val="BE405F"/>
          </a:solidFill>
          <a:ln cap="flat" cmpd="sng" w="9525">
            <a:solidFill>
              <a:srgbClr val="BE405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15"/>
          <p:cNvSpPr txBox="1"/>
          <p:nvPr/>
        </p:nvSpPr>
        <p:spPr>
          <a:xfrm>
            <a:off x="869925" y="4222575"/>
            <a:ext cx="1024500" cy="2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Verdana"/>
                <a:ea typeface="Verdana"/>
                <a:cs typeface="Verdana"/>
                <a:sym typeface="Verdana"/>
              </a:rPr>
              <a:t>Client</a:t>
            </a:r>
            <a:endParaRPr sz="16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75" name="Google Shape;75;p15"/>
          <p:cNvSpPr txBox="1"/>
          <p:nvPr/>
        </p:nvSpPr>
        <p:spPr>
          <a:xfrm>
            <a:off x="3659050" y="4222575"/>
            <a:ext cx="1458000" cy="2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Verdana"/>
                <a:ea typeface="Verdana"/>
                <a:cs typeface="Verdana"/>
                <a:sym typeface="Verdana"/>
              </a:rPr>
              <a:t>Application Server</a:t>
            </a:r>
            <a:endParaRPr sz="16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76" name="Google Shape;76;p15"/>
          <p:cNvSpPr txBox="1"/>
          <p:nvPr/>
        </p:nvSpPr>
        <p:spPr>
          <a:xfrm>
            <a:off x="6757475" y="4262600"/>
            <a:ext cx="1272900" cy="2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Verdana"/>
                <a:ea typeface="Verdana"/>
                <a:cs typeface="Verdana"/>
                <a:sym typeface="Verdana"/>
              </a:rPr>
              <a:t>Database</a:t>
            </a:r>
            <a:endParaRPr sz="1600"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/>
          <p:nvPr/>
        </p:nvSpPr>
        <p:spPr>
          <a:xfrm>
            <a:off x="290475" y="256225"/>
            <a:ext cx="5423700" cy="4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200">
                <a:solidFill>
                  <a:srgbClr val="74276C"/>
                </a:solidFill>
                <a:latin typeface="Montserrat"/>
                <a:ea typeface="Montserrat"/>
                <a:cs typeface="Montserrat"/>
                <a:sym typeface="Montserrat"/>
              </a:rPr>
              <a:t>Separation of Concerns</a:t>
            </a:r>
            <a:endParaRPr/>
          </a:p>
        </p:txBody>
      </p:sp>
      <p:sp>
        <p:nvSpPr>
          <p:cNvPr id="82" name="Google Shape;82;p16"/>
          <p:cNvSpPr txBox="1"/>
          <p:nvPr/>
        </p:nvSpPr>
        <p:spPr>
          <a:xfrm>
            <a:off x="290475" y="1089200"/>
            <a:ext cx="8056800" cy="108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Verdana"/>
                <a:ea typeface="Verdana"/>
                <a:cs typeface="Verdana"/>
                <a:sym typeface="Verdana"/>
              </a:rPr>
              <a:t>By storing the data in the </a:t>
            </a:r>
            <a:r>
              <a:rPr b="1" lang="en-GB" sz="1800">
                <a:latin typeface="Verdana"/>
                <a:ea typeface="Verdana"/>
                <a:cs typeface="Verdana"/>
                <a:sym typeface="Verdana"/>
              </a:rPr>
              <a:t>back-end</a:t>
            </a:r>
            <a:r>
              <a:rPr lang="en-GB" sz="1800">
                <a:latin typeface="Verdana"/>
                <a:ea typeface="Verdana"/>
                <a:cs typeface="Verdana"/>
                <a:sym typeface="Verdana"/>
              </a:rPr>
              <a:t> separately from your </a:t>
            </a:r>
            <a:r>
              <a:rPr b="1" lang="en-GB" sz="1800">
                <a:latin typeface="Verdana"/>
                <a:ea typeface="Verdana"/>
                <a:cs typeface="Verdana"/>
                <a:sym typeface="Verdana"/>
              </a:rPr>
              <a:t>front-end</a:t>
            </a:r>
            <a:r>
              <a:rPr lang="en-GB" sz="1800">
                <a:latin typeface="Verdana"/>
                <a:ea typeface="Verdana"/>
                <a:cs typeface="Verdana"/>
                <a:sym typeface="Verdana"/>
              </a:rPr>
              <a:t>, you can access it from different clients.</a:t>
            </a:r>
            <a:endParaRPr sz="1800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83" name="Google Shape;8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89463" y="2452800"/>
            <a:ext cx="1446850" cy="178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56513" y="1815375"/>
            <a:ext cx="907700" cy="907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onitor" id="85" name="Google Shape;85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122588" y="2774341"/>
            <a:ext cx="1049200" cy="114315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59412" y="3852125"/>
            <a:ext cx="1581800" cy="118635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6"/>
          <p:cNvSpPr/>
          <p:nvPr/>
        </p:nvSpPr>
        <p:spPr>
          <a:xfrm rot="988053">
            <a:off x="4124901" y="2576182"/>
            <a:ext cx="1691171" cy="220598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rgbClr val="BE405F"/>
          </a:solidFill>
          <a:ln cap="flat" cmpd="sng" w="9525">
            <a:solidFill>
              <a:srgbClr val="BE405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16"/>
          <p:cNvSpPr/>
          <p:nvPr/>
        </p:nvSpPr>
        <p:spPr>
          <a:xfrm rot="-2525">
            <a:off x="3248392" y="3273739"/>
            <a:ext cx="2450701" cy="2205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rgbClr val="BE405F"/>
          </a:solidFill>
          <a:ln cap="flat" cmpd="sng" w="9525">
            <a:solidFill>
              <a:srgbClr val="BE405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6"/>
          <p:cNvSpPr/>
          <p:nvPr/>
        </p:nvSpPr>
        <p:spPr>
          <a:xfrm rot="9482765">
            <a:off x="4427598" y="4148199"/>
            <a:ext cx="1276679" cy="220495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rgbClr val="BE405F"/>
          </a:solidFill>
          <a:ln cap="flat" cmpd="sng" w="9525">
            <a:solidFill>
              <a:srgbClr val="BE405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6"/>
          <p:cNvSpPr txBox="1"/>
          <p:nvPr/>
        </p:nvSpPr>
        <p:spPr>
          <a:xfrm>
            <a:off x="464088" y="3131025"/>
            <a:ext cx="1581900" cy="2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74276C"/>
                </a:solidFill>
                <a:latin typeface="Verdana"/>
                <a:ea typeface="Verdana"/>
                <a:cs typeface="Verdana"/>
                <a:sym typeface="Verdana"/>
              </a:rPr>
              <a:t>Frontend(s)</a:t>
            </a:r>
            <a:endParaRPr b="1" sz="1600">
              <a:solidFill>
                <a:srgbClr val="74276C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91" name="Google Shape;91;p16"/>
          <p:cNvSpPr txBox="1"/>
          <p:nvPr/>
        </p:nvSpPr>
        <p:spPr>
          <a:xfrm>
            <a:off x="7454113" y="3131025"/>
            <a:ext cx="1225800" cy="2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BE405F"/>
                </a:solidFill>
                <a:latin typeface="Verdana"/>
                <a:ea typeface="Verdana"/>
                <a:cs typeface="Verdana"/>
                <a:sym typeface="Verdana"/>
              </a:rPr>
              <a:t>Backend</a:t>
            </a:r>
            <a:endParaRPr b="1" sz="1600">
              <a:solidFill>
                <a:srgbClr val="BE405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7"/>
          <p:cNvSpPr txBox="1"/>
          <p:nvPr>
            <p:ph idx="1" type="body"/>
          </p:nvPr>
        </p:nvSpPr>
        <p:spPr>
          <a:xfrm>
            <a:off x="311700" y="1066025"/>
            <a:ext cx="8520600" cy="342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The </a:t>
            </a:r>
            <a:r>
              <a:rPr b="1"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front-end</a:t>
            </a:r>
            <a:r>
              <a:rPr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is the part of your application that a user </a:t>
            </a:r>
            <a:r>
              <a:rPr b="1"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sees and interacts with</a:t>
            </a:r>
            <a:r>
              <a:rPr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directly. You can have multiple different front-ends, such as </a:t>
            </a:r>
            <a:r>
              <a:rPr b="1"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mobile apps</a:t>
            </a:r>
            <a:r>
              <a:rPr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</a:t>
            </a:r>
            <a:r>
              <a:rPr b="1"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websites</a:t>
            </a:r>
            <a:r>
              <a:rPr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etc. The front-end is responsible for displaying data stored in the back-end to users.</a:t>
            </a:r>
            <a:endParaRPr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We will be focusing on </a:t>
            </a:r>
            <a:r>
              <a:rPr b="1"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web-based front-ends</a:t>
            </a:r>
            <a:r>
              <a:rPr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endParaRPr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97" name="Google Shape;97;p17"/>
          <p:cNvSpPr txBox="1"/>
          <p:nvPr/>
        </p:nvSpPr>
        <p:spPr>
          <a:xfrm>
            <a:off x="311700" y="270314"/>
            <a:ext cx="5042100" cy="4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200">
                <a:solidFill>
                  <a:srgbClr val="74276C"/>
                </a:solidFill>
                <a:latin typeface="Montserrat"/>
                <a:ea typeface="Montserrat"/>
                <a:cs typeface="Montserrat"/>
                <a:sym typeface="Montserrat"/>
              </a:rPr>
              <a:t>Front-end</a:t>
            </a:r>
            <a:endParaRPr/>
          </a:p>
        </p:txBody>
      </p:sp>
      <p:pic>
        <p:nvPicPr>
          <p:cNvPr id="98" name="Google Shape;9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16325" y="2956450"/>
            <a:ext cx="3111349" cy="200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 txBox="1"/>
          <p:nvPr>
            <p:ph idx="1" type="body"/>
          </p:nvPr>
        </p:nvSpPr>
        <p:spPr>
          <a:xfrm>
            <a:off x="311700" y="1066025"/>
            <a:ext cx="8520600" cy="342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There are many different technologies for creating a web-based front-end, such as vanilla HTML/CSS/JavaScript, Frameworks (e.g. React, Angular), Server-side Rendering etc. </a:t>
            </a:r>
            <a:endParaRPr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We’re going to keep it simple, and use </a:t>
            </a:r>
            <a:r>
              <a:rPr b="1"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vanilla HTML/CSS/JS</a:t>
            </a:r>
            <a:endParaRPr b="1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04" name="Google Shape;104;p18"/>
          <p:cNvSpPr txBox="1"/>
          <p:nvPr/>
        </p:nvSpPr>
        <p:spPr>
          <a:xfrm>
            <a:off x="311700" y="270325"/>
            <a:ext cx="5722200" cy="4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200">
                <a:solidFill>
                  <a:srgbClr val="74276C"/>
                </a:solidFill>
                <a:latin typeface="Montserrat"/>
                <a:ea typeface="Montserrat"/>
                <a:cs typeface="Montserrat"/>
                <a:sym typeface="Montserrat"/>
              </a:rPr>
              <a:t>Front-end Technologies</a:t>
            </a:r>
            <a:endParaRPr/>
          </a:p>
        </p:txBody>
      </p:sp>
      <p:pic>
        <p:nvPicPr>
          <p:cNvPr id="105" name="Google Shape;10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7450" y="2827650"/>
            <a:ext cx="3795449" cy="2074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9"/>
          <p:cNvSpPr txBox="1"/>
          <p:nvPr>
            <p:ph idx="1" type="body"/>
          </p:nvPr>
        </p:nvSpPr>
        <p:spPr>
          <a:xfrm>
            <a:off x="311700" y="1152475"/>
            <a:ext cx="4260300" cy="38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HTML, or HyperText Markup Language is a </a:t>
            </a:r>
            <a:r>
              <a:rPr b="1"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markup language</a:t>
            </a:r>
            <a:r>
              <a:rPr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that allows us to specify the layout of our web pages.</a:t>
            </a:r>
            <a:endParaRPr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It allows us to define all the </a:t>
            </a:r>
            <a:r>
              <a:rPr b="1"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elements</a:t>
            </a:r>
            <a:r>
              <a:rPr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of our page, such as text, images, buttons etc.</a:t>
            </a:r>
            <a:endParaRPr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11" name="Google Shape;111;p19"/>
          <p:cNvSpPr txBox="1"/>
          <p:nvPr/>
        </p:nvSpPr>
        <p:spPr>
          <a:xfrm>
            <a:off x="311700" y="261664"/>
            <a:ext cx="5042100" cy="4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200">
                <a:solidFill>
                  <a:srgbClr val="74276C"/>
                </a:solidFill>
                <a:latin typeface="Montserrat"/>
                <a:ea typeface="Montserrat"/>
                <a:cs typeface="Montserrat"/>
                <a:sym typeface="Montserrat"/>
              </a:rPr>
              <a:t>Front-end - HTML</a:t>
            </a:r>
            <a:endParaRPr/>
          </a:p>
        </p:txBody>
      </p:sp>
      <p:pic>
        <p:nvPicPr>
          <p:cNvPr id="112" name="Google Shape;11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8450" y="1398439"/>
            <a:ext cx="4267200" cy="2346611"/>
          </a:xfrm>
          <a:prstGeom prst="rect">
            <a:avLst/>
          </a:prstGeom>
          <a:noFill/>
          <a:ln>
            <a:noFill/>
          </a:ln>
          <a:effectLst>
            <a:outerShdw blurRad="2857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0"/>
          <p:cNvSpPr txBox="1"/>
          <p:nvPr>
            <p:ph idx="1" type="body"/>
          </p:nvPr>
        </p:nvSpPr>
        <p:spPr>
          <a:xfrm>
            <a:off x="311700" y="1152475"/>
            <a:ext cx="4260300" cy="38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CSS</a:t>
            </a:r>
            <a:r>
              <a:rPr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or Cascading Style Sheets, work with HTML to allow us to easily style and design our websites</a:t>
            </a:r>
            <a:endParaRPr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It allows us to define rules about how the elements on our webpage look and behave (e.g. their size, position, colour, etc.)</a:t>
            </a:r>
            <a:endParaRPr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18" name="Google Shape;118;p20"/>
          <p:cNvSpPr txBox="1"/>
          <p:nvPr/>
        </p:nvSpPr>
        <p:spPr>
          <a:xfrm>
            <a:off x="311700" y="261664"/>
            <a:ext cx="5042100" cy="4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200">
                <a:solidFill>
                  <a:srgbClr val="74276C"/>
                </a:solidFill>
                <a:latin typeface="Montserrat"/>
                <a:ea typeface="Montserrat"/>
                <a:cs typeface="Montserrat"/>
                <a:sym typeface="Montserrat"/>
              </a:rPr>
              <a:t>Front-end - CSS</a:t>
            </a:r>
            <a:endParaRPr/>
          </a:p>
        </p:txBody>
      </p:sp>
      <p:pic>
        <p:nvPicPr>
          <p:cNvPr id="119" name="Google Shape;11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180264"/>
            <a:ext cx="4267199" cy="2782956"/>
          </a:xfrm>
          <a:prstGeom prst="rect">
            <a:avLst/>
          </a:prstGeom>
          <a:noFill/>
          <a:ln>
            <a:noFill/>
          </a:ln>
          <a:effectLst>
            <a:outerShdw blurRad="285750" rotWithShape="0" algn="bl" dir="552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1"/>
          <p:cNvSpPr txBox="1"/>
          <p:nvPr>
            <p:ph idx="1" type="body"/>
          </p:nvPr>
        </p:nvSpPr>
        <p:spPr>
          <a:xfrm>
            <a:off x="311700" y="1152475"/>
            <a:ext cx="4260300" cy="38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JavaScript is a programming language that allows us to define the logic of our website. </a:t>
            </a:r>
            <a:endParaRPr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It makes web pages </a:t>
            </a:r>
            <a:r>
              <a:rPr b="1"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dynamic </a:t>
            </a:r>
            <a:r>
              <a:rPr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and </a:t>
            </a:r>
            <a:r>
              <a:rPr b="1"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interactive</a:t>
            </a:r>
            <a:r>
              <a:rPr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(e.g. do something when the user clicks a button).</a:t>
            </a:r>
            <a:endParaRPr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The reason modern websites are more </a:t>
            </a:r>
            <a:r>
              <a:rPr b="1"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applications</a:t>
            </a:r>
            <a:r>
              <a:rPr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than they are simply </a:t>
            </a:r>
            <a:r>
              <a:rPr b="1"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sites</a:t>
            </a:r>
            <a:endParaRPr b="1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25" name="Google Shape;125;p21"/>
          <p:cNvSpPr txBox="1"/>
          <p:nvPr/>
        </p:nvSpPr>
        <p:spPr>
          <a:xfrm>
            <a:off x="311700" y="261664"/>
            <a:ext cx="5042100" cy="4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200">
                <a:solidFill>
                  <a:srgbClr val="74276C"/>
                </a:solidFill>
                <a:latin typeface="Montserrat"/>
                <a:ea typeface="Montserrat"/>
                <a:cs typeface="Montserrat"/>
                <a:sym typeface="Montserrat"/>
              </a:rPr>
              <a:t>Front-end - JavaScript</a:t>
            </a:r>
            <a:endParaRPr/>
          </a:p>
        </p:txBody>
      </p:sp>
      <p:pic>
        <p:nvPicPr>
          <p:cNvPr id="126" name="Google Shape;12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7975" y="1480639"/>
            <a:ext cx="4267201" cy="2182214"/>
          </a:xfrm>
          <a:prstGeom prst="rect">
            <a:avLst/>
          </a:prstGeom>
          <a:noFill/>
          <a:ln>
            <a:noFill/>
          </a:ln>
          <a:effectLst>
            <a:outerShdw blurRad="2857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